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491" r:id="rId3"/>
    <p:sldId id="492" r:id="rId4"/>
    <p:sldId id="420" r:id="rId5"/>
    <p:sldId id="493" r:id="rId6"/>
    <p:sldId id="297" r:id="rId7"/>
    <p:sldId id="504" r:id="rId8"/>
    <p:sldId id="496" r:id="rId9"/>
    <p:sldId id="497" r:id="rId10"/>
    <p:sldId id="421" r:id="rId11"/>
    <p:sldId id="448" r:id="rId12"/>
    <p:sldId id="489" r:id="rId13"/>
    <p:sldId id="450" r:id="rId14"/>
    <p:sldId id="490" r:id="rId15"/>
    <p:sldId id="499" r:id="rId16"/>
    <p:sldId id="500" r:id="rId17"/>
    <p:sldId id="300" r:id="rId18"/>
    <p:sldId id="301" r:id="rId19"/>
    <p:sldId id="501" r:id="rId20"/>
    <p:sldId id="503" r:id="rId21"/>
    <p:sldId id="479" r:id="rId22"/>
    <p:sldId id="395" r:id="rId23"/>
    <p:sldId id="480" r:id="rId24"/>
    <p:sldId id="482" r:id="rId25"/>
    <p:sldId id="483" r:id="rId26"/>
    <p:sldId id="505" r:id="rId27"/>
    <p:sldId id="502" r:id="rId28"/>
    <p:sldId id="291" r:id="rId29"/>
    <p:sldId id="292" r:id="rId30"/>
    <p:sldId id="495" r:id="rId31"/>
    <p:sldId id="49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3"/>
    <p:restoredTop sz="94712"/>
  </p:normalViewPr>
  <p:slideViewPr>
    <p:cSldViewPr snapToGrid="0" snapToObjects="1" showGuides="1">
      <p:cViewPr varScale="1">
        <p:scale>
          <a:sx n="103" d="100"/>
          <a:sy n="103" d="100"/>
        </p:scale>
        <p:origin x="114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C0CF-1663-C04A-8FAA-D44CAAC20504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BC6B8-FB43-A94B-BF6C-E91930722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16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49B44-D953-4C15-A5A6-64A7BF99D1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6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difference between “mathematical” and “technological” – “technological” are allowed to give false negatives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18092-22B5-094C-B3E9-AFC9008E534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07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49B44-D953-4C15-A5A6-64A7BF99D1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46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49B44-D953-4C15-A5A6-64A7BF99D1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49B44-D953-4C15-A5A6-64A7BF99D1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04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49B44-D953-4C15-A5A6-64A7BF99D1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3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5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34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9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8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6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6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7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29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22E3B-8690-C742-83BF-32DA40CB892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341EF-7C76-9B46-9F9D-31D348309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3" Type="http://schemas.openxmlformats.org/officeDocument/2006/relationships/image" Target="../media/image1.png"/><Relationship Id="rId7" Type="http://schemas.openxmlformats.org/officeDocument/2006/relationships/image" Target="../media/image48.jpe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46.jpeg"/><Relationship Id="rId15" Type="http://schemas.openxmlformats.org/officeDocument/2006/relationships/image" Target="../media/image56.jpe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jpeg"/><Relationship Id="rId1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10" Type="http://schemas.openxmlformats.org/officeDocument/2006/relationships/image" Target="../media/image1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x80.org/rhino-coq/v8.6/examples/sf/Basics.html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oftwarefoundations.cis.upenn.edu/" TargetMode="External"/><Relationship Id="rId4" Type="http://schemas.openxmlformats.org/officeDocument/2006/relationships/image" Target="../media/image6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epspec.org/event/dsss1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tiff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682F-1E0E-604F-9EB9-1F92F09B6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38800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Formal Logic and Software Verification using Interactive Theorem Provers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2EBCB-03E1-1E44-AD22-32F3395B3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034912"/>
            <a:ext cx="6858000" cy="1655762"/>
          </a:xfrm>
        </p:spPr>
        <p:txBody>
          <a:bodyPr/>
          <a:lstStyle/>
          <a:p>
            <a:r>
              <a:rPr lang="en-US" dirty="0"/>
              <a:t>Stephanie Weirich</a:t>
            </a:r>
          </a:p>
          <a:p>
            <a:r>
              <a:rPr lang="en-US" dirty="0"/>
              <a:t>University of Pennsylvania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3DCA-E8D0-D745-B233-E3EDF46000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95923"/>
            <a:ext cx="1566870" cy="15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1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224227-94F6-454B-AAF2-4A9DEAB7A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70776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 program without a specification cannot be incorrect, it can only be surprising.”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0883941-3E1E-004E-9E6C-6211F6862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931218"/>
            <a:ext cx="6858000" cy="1655762"/>
          </a:xfrm>
        </p:spPr>
        <p:txBody>
          <a:bodyPr/>
          <a:lstStyle/>
          <a:p>
            <a:r>
              <a:rPr lang="en-US" dirty="0"/>
              <a:t>(paraphrase of J. J. Horning, 1982)</a:t>
            </a:r>
          </a:p>
        </p:txBody>
      </p:sp>
    </p:spTree>
    <p:extLst>
      <p:ext uri="{BB962C8B-B14F-4D97-AF65-F5344CB8AC3E}">
        <p14:creationId xmlns:p14="http://schemas.microsoft.com/office/powerpoint/2010/main" val="30148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imple-talk.com/iwritefor/articlefiles/587-pic1-moonwalker-overview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5" t="2555" r="26553" b="60906"/>
          <a:stretch/>
        </p:blipFill>
        <p:spPr bwMode="auto">
          <a:xfrm>
            <a:off x="1621244" y="5935945"/>
            <a:ext cx="1335079" cy="76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specification</a:t>
            </a:r>
            <a:br>
              <a:rPr lang="en-US" dirty="0"/>
            </a:br>
            <a:r>
              <a:rPr lang="en-US" dirty="0"/>
              <a:t>and where does it come from?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86C0-20AF-4436-9657-2E51CD12131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33600" y="4076060"/>
            <a:ext cx="4343400" cy="14773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Inductive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eval_expr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: expr -&gt;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val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-&gt; Prop :=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|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eval_Econst_int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: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forall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ty,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eval_expr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(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Econst_int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ty) (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Vint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. . .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|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eval_Ebinop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forall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op a1 a2 ty v1 v2 v,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eval_expr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a1 v1 -&gt;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eval_expr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a2 v2 -&gt;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sem_binop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ge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op v1 (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typeof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a1) v2 (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typeof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a2) m = Some v -&gt;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eval_expr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(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Ebinop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op a1 a2 ty) v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117959" y="1458070"/>
            <a:ext cx="5029200" cy="1398990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20269956">
            <a:off x="2490666" y="2679348"/>
            <a:ext cx="6858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3067" y="2844951"/>
            <a:ext cx="2387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start</a:t>
            </a:r>
          </a:p>
          <a:p>
            <a:r>
              <a:rPr lang="en-US" dirty="0"/>
              <a:t>from natural-language</a:t>
            </a:r>
          </a:p>
          <a:p>
            <a:r>
              <a:rPr lang="en-US" dirty="0"/>
              <a:t>documentation</a:t>
            </a:r>
          </a:p>
        </p:txBody>
      </p:sp>
      <p:sp>
        <p:nvSpPr>
          <p:cNvPr id="16" name="Left-Right Arrow 15"/>
          <p:cNvSpPr/>
          <p:nvPr/>
        </p:nvSpPr>
        <p:spPr>
          <a:xfrm rot="18540026">
            <a:off x="5791200" y="3147716"/>
            <a:ext cx="1219200" cy="50988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ile:GNU Compiler Collection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09" y="1502216"/>
            <a:ext cx="1292225" cy="15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97182" y="3052428"/>
            <a:ext cx="1859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assess versus</a:t>
            </a:r>
          </a:p>
          <a:p>
            <a:r>
              <a:rPr lang="en-US" dirty="0"/>
              <a:t>   existing</a:t>
            </a:r>
          </a:p>
          <a:p>
            <a:r>
              <a:rPr lang="en-US" dirty="0"/>
              <a:t>implementations</a:t>
            </a:r>
          </a:p>
        </p:txBody>
      </p:sp>
      <p:sp>
        <p:nvSpPr>
          <p:cNvPr id="19" name="Left-Right Arrow 18"/>
          <p:cNvSpPr/>
          <p:nvPr/>
        </p:nvSpPr>
        <p:spPr>
          <a:xfrm rot="14826411">
            <a:off x="5467321" y="5558674"/>
            <a:ext cx="670426" cy="509884"/>
          </a:xfrm>
          <a:prstGeom prst="leftRightArrow">
            <a:avLst>
              <a:gd name="adj1" fmla="val 53551"/>
              <a:gd name="adj2" fmla="val 34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90018" y="6053458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16898" y="5184910"/>
            <a:ext cx="2322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assess by</a:t>
            </a:r>
          </a:p>
          <a:p>
            <a:r>
              <a:rPr lang="en-US" i="1" dirty="0"/>
              <a:t>deductive verification</a:t>
            </a:r>
          </a:p>
          <a:p>
            <a:r>
              <a:rPr lang="en-US" dirty="0"/>
              <a:t>of implementations</a:t>
            </a:r>
          </a:p>
        </p:txBody>
      </p:sp>
      <p:sp>
        <p:nvSpPr>
          <p:cNvPr id="22" name="Left-Right Arrow 21"/>
          <p:cNvSpPr/>
          <p:nvPr/>
        </p:nvSpPr>
        <p:spPr>
          <a:xfrm rot="17314277">
            <a:off x="2443352" y="5547159"/>
            <a:ext cx="563836" cy="509884"/>
          </a:xfrm>
          <a:prstGeom prst="leftRightArrow">
            <a:avLst>
              <a:gd name="adj1" fmla="val 53551"/>
              <a:gd name="adj2" fmla="val 34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34548" y="5075870"/>
            <a:ext cx="1798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assess by</a:t>
            </a:r>
          </a:p>
          <a:p>
            <a:pPr algn="r"/>
            <a:r>
              <a:rPr lang="en-US" i="1" dirty="0"/>
              <a:t>model checking</a:t>
            </a:r>
          </a:p>
          <a:p>
            <a:pPr algn="r"/>
            <a:r>
              <a:rPr lang="en-US" dirty="0"/>
              <a:t>of consequences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7890" y="1545110"/>
            <a:ext cx="4780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INTERNATIONAL STANDARD  </a:t>
            </a:r>
            <a:r>
              <a:rPr lang="en-US" sz="1200" dirty="0"/>
              <a:t>      ©ISO/TEC           </a:t>
            </a:r>
            <a:r>
              <a:rPr lang="en-US" sz="1200" b="1" dirty="0"/>
              <a:t>  ISO/TEC 9989:2011</a:t>
            </a:r>
          </a:p>
          <a:p>
            <a:endParaRPr lang="en-US" sz="1200" dirty="0"/>
          </a:p>
          <a:p>
            <a:r>
              <a:rPr lang="en-US" sz="1200" b="1" dirty="0"/>
              <a:t>Programming Languages — C </a:t>
            </a:r>
          </a:p>
          <a:p>
            <a:r>
              <a:rPr lang="en-US" sz="1200" spc="20" dirty="0"/>
              <a:t>This International Standard specifies the form and establishes the</a:t>
            </a:r>
          </a:p>
          <a:p>
            <a:r>
              <a:rPr lang="en-US" sz="1200" dirty="0"/>
              <a:t>interpretation of programs written in the C programming language.</a:t>
            </a:r>
            <a:r>
              <a:rPr lang="en-US" sz="1200" baseline="30000" dirty="0"/>
              <a:t>1)</a:t>
            </a:r>
          </a:p>
          <a:p>
            <a:r>
              <a:rPr lang="en-US" sz="1200" dirty="0"/>
              <a:t>It specifies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93067" y="1545108"/>
            <a:ext cx="45837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93067" y="1828800"/>
            <a:ext cx="45837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98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49"/>
    </mc:Choice>
    <mc:Fallback>
      <p:transition spd="slow" advTm="3354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14230" y="3212158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language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430" y="3516958"/>
            <a:ext cx="15240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14230" y="4268910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ARM </a:t>
            </a:r>
            <a:r>
              <a:rPr lang="en-US" sz="1400" dirty="0">
                <a:solidFill>
                  <a:schemeClr val="tx1"/>
                </a:solidFill>
              </a:rPr>
              <a:t>instructions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14230" y="4268910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1500"/>
              </a:lnSpc>
            </a:pPr>
            <a:r>
              <a:rPr lang="en-US" sz="1600" dirty="0">
                <a:solidFill>
                  <a:prstClr val="black"/>
                </a:solidFill>
              </a:rPr>
              <a:t>Machine lang.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90430" y="4573710"/>
            <a:ext cx="1524000" cy="6059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14230" y="5173262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Transistors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90430" y="2450158"/>
            <a:ext cx="1524000" cy="77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14230" y="3212158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language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214230" y="2188105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 spec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509823" y="2415574"/>
            <a:ext cx="683142" cy="46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2041" y="266699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Specification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09823" y="2883926"/>
            <a:ext cx="683142" cy="48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88558" y="2883926"/>
            <a:ext cx="704407" cy="1323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1796902" y="274637"/>
            <a:ext cx="6889897" cy="1160757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Coq: a tool for specification</a:t>
            </a:r>
            <a:br>
              <a:rPr lang="en-US" sz="3600" dirty="0"/>
            </a:br>
            <a:r>
              <a:rPr lang="en-US" sz="3600" dirty="0"/>
              <a:t>and verification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3976683" y="1594232"/>
            <a:ext cx="51673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Coq is: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i="1" dirty="0"/>
              <a:t>logic</a:t>
            </a:r>
            <a:r>
              <a:rPr lang="en-US" sz="2400" dirty="0"/>
              <a:t> for writing programs, specifications, theorems, and proofs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i="1" dirty="0"/>
              <a:t>proof checker</a:t>
            </a:r>
            <a:r>
              <a:rPr lang="en-US" sz="2400" dirty="0"/>
              <a:t>  for mechanically checking proofs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i="1" dirty="0"/>
              <a:t>proof assistant</a:t>
            </a:r>
            <a:r>
              <a:rPr lang="en-US" sz="2400" dirty="0"/>
              <a:t>  for helping people construct proofs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i="1" dirty="0"/>
              <a:t>proof automation</a:t>
            </a:r>
            <a:r>
              <a:rPr lang="en-US" sz="2400" dirty="0"/>
              <a:t> language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with </a:t>
            </a:r>
            <a:r>
              <a:rPr lang="en-US" sz="2400" i="1" dirty="0"/>
              <a:t>libraries</a:t>
            </a:r>
            <a:r>
              <a:rPr lang="en-US" sz="2400" dirty="0"/>
              <a:t>  of “theories”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with a big user community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20771C-F263-7D4B-82D5-B7BFB09F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2" y="192846"/>
            <a:ext cx="1422400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8B4207-19FE-E94F-8B7E-7CC2503AD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2" y="5906914"/>
            <a:ext cx="2195791" cy="7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rved Up Arrow 4"/>
          <p:cNvSpPr/>
          <p:nvPr/>
        </p:nvSpPr>
        <p:spPr>
          <a:xfrm rot="13375956">
            <a:off x="1103682" y="2494576"/>
            <a:ext cx="2077859" cy="10089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rmAutofit/>
          </a:bodyPr>
          <a:lstStyle/>
          <a:p>
            <a:r>
              <a:rPr lang="en-US" dirty="0"/>
              <a:t>Specifications and proofs</a:t>
            </a:r>
            <a:br>
              <a:rPr lang="en-US" dirty="0"/>
            </a:br>
            <a:r>
              <a:rPr lang="en-US" dirty="0"/>
              <a:t>are software artifacts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86C0-20AF-4436-9657-2E51CD12131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33600" y="4076058"/>
            <a:ext cx="4343400" cy="14773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Inductive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eval_expr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: expr -&gt;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val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-&gt; Prop :=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|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eval_Econst_int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: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forall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ty,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eval_expr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(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Econst_int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ty) (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Vint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. . .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|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eval_Ebinop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forall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op a1 a2 ty v1 v2 v,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eval_expr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a1 v1 -&gt;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eval_expr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a2 v2 -&gt;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sem_binop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ge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op v1 (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typeof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a1) v2 (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typeof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a2) m = Some v -&gt;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eval_expr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(</a:t>
            </a:r>
            <a:r>
              <a:rPr lang="en-US" sz="1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Ebinop</a:t>
            </a:r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op a1 a2 ty) v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2615249"/>
            <a:ext cx="4343400" cy="146081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…. … …….  . ..   …. ….. …. .. … 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.. .. …… …. ……. … ……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….. … … ……. .. . .. …………….. …………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.. …………… …. . . …. ….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.  …..  ………….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…. … …….  . ..   …. ….. …. .. … 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.. .. …… …. ……. … ……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….. … … …….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2129883" y="5553388"/>
            <a:ext cx="4343400" cy="116808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… …….  . ..   …. ….. …. .. … 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…... .. …… …. ……. … ……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….. … … ……. .. . .. …………….. …………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.. …………… …. . . …. ….</a:t>
            </a:r>
          </a:p>
          <a:p>
            <a:r>
              <a:rPr lang="en-US" sz="1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….. … … …….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400800" y="2386402"/>
            <a:ext cx="2743200" cy="4222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engineered,</a:t>
            </a:r>
          </a:p>
          <a:p>
            <a:r>
              <a:rPr lang="en-US" sz="3200" dirty="0"/>
              <a:t>stored,</a:t>
            </a:r>
          </a:p>
          <a:p>
            <a:r>
              <a:rPr lang="en-US" sz="3200" dirty="0"/>
              <a:t>maintained,</a:t>
            </a:r>
          </a:p>
          <a:p>
            <a:r>
              <a:rPr lang="en-US" sz="3200" dirty="0"/>
              <a:t>tested…</a:t>
            </a:r>
          </a:p>
          <a:p>
            <a:endParaRPr lang="en-US" sz="3200" dirty="0"/>
          </a:p>
          <a:p>
            <a:r>
              <a:rPr lang="en-US" sz="3200" dirty="0"/>
              <a:t>much like</a:t>
            </a:r>
          </a:p>
          <a:p>
            <a:r>
              <a:rPr lang="en-US" sz="3200" dirty="0"/>
              <a:t>software!</a:t>
            </a:r>
          </a:p>
        </p:txBody>
      </p:sp>
    </p:spTree>
    <p:extLst>
      <p:ext uri="{BB962C8B-B14F-4D97-AF65-F5344CB8AC3E}">
        <p14:creationId xmlns:p14="http://schemas.microsoft.com/office/powerpoint/2010/main" val="11411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6"/>
    </mc:Choice>
    <mc:Fallback xmlns="">
      <p:transition spd="slow" advTm="872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86C0-20AF-4436-9657-2E51CD12131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15" y="130177"/>
            <a:ext cx="6381750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678816"/>
            <a:ext cx="1428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Statement</a:t>
            </a:r>
          </a:p>
          <a:p>
            <a:pPr algn="r"/>
            <a:r>
              <a:rPr lang="en-US" dirty="0"/>
              <a:t>of a theorem</a:t>
            </a:r>
          </a:p>
        </p:txBody>
      </p:sp>
      <p:sp>
        <p:nvSpPr>
          <p:cNvPr id="23" name="Right Brace 22"/>
          <p:cNvSpPr/>
          <p:nvPr/>
        </p:nvSpPr>
        <p:spPr>
          <a:xfrm>
            <a:off x="8047983" y="1805278"/>
            <a:ext cx="202019" cy="2248925"/>
          </a:xfrm>
          <a:prstGeom prst="rightBrace">
            <a:avLst>
              <a:gd name="adj1" fmla="val 31078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flipH="1">
            <a:off x="1297171" y="1678816"/>
            <a:ext cx="233151" cy="670979"/>
          </a:xfrm>
          <a:prstGeom prst="rightBrace">
            <a:avLst>
              <a:gd name="adj1" fmla="val 31078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6563" y="2518788"/>
            <a:ext cx="1341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Proof script</a:t>
            </a:r>
          </a:p>
          <a:p>
            <a:pPr algn="r"/>
            <a:r>
              <a:rPr lang="en-US" dirty="0"/>
              <a:t>accepted</a:t>
            </a:r>
          </a:p>
          <a:p>
            <a:pPr algn="r"/>
            <a:r>
              <a:rPr lang="en-US" dirty="0"/>
              <a:t>so far</a:t>
            </a:r>
          </a:p>
        </p:txBody>
      </p:sp>
      <p:sp>
        <p:nvSpPr>
          <p:cNvPr id="28" name="Right Brace 27"/>
          <p:cNvSpPr/>
          <p:nvPr/>
        </p:nvSpPr>
        <p:spPr>
          <a:xfrm flipH="1">
            <a:off x="1297170" y="2518788"/>
            <a:ext cx="233151" cy="1366423"/>
          </a:xfrm>
          <a:prstGeom prst="rightBrace">
            <a:avLst>
              <a:gd name="adj1" fmla="val 31078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20491" y="3932069"/>
            <a:ext cx="1341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Proof script</a:t>
            </a:r>
          </a:p>
          <a:p>
            <a:pPr algn="r"/>
            <a:r>
              <a:rPr lang="en-US" dirty="0"/>
              <a:t>yet to be</a:t>
            </a:r>
          </a:p>
          <a:p>
            <a:pPr algn="r"/>
            <a:r>
              <a:rPr lang="en-US" dirty="0"/>
              <a:t>checked</a:t>
            </a:r>
          </a:p>
        </p:txBody>
      </p:sp>
      <p:sp>
        <p:nvSpPr>
          <p:cNvPr id="30" name="Right Brace 29"/>
          <p:cNvSpPr/>
          <p:nvPr/>
        </p:nvSpPr>
        <p:spPr>
          <a:xfrm flipH="1">
            <a:off x="1297168" y="4054203"/>
            <a:ext cx="233152" cy="1442829"/>
          </a:xfrm>
          <a:prstGeom prst="rightBrace">
            <a:avLst>
              <a:gd name="adj1" fmla="val 31078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250002" y="2468075"/>
            <a:ext cx="94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</a:t>
            </a:r>
          </a:p>
          <a:p>
            <a:r>
              <a:rPr lang="en-US" dirty="0"/>
              <a:t>proof</a:t>
            </a:r>
          </a:p>
          <a:p>
            <a:r>
              <a:rPr lang="en-US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04745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3694-3DED-C44D-8337-1F104F9FBF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Does it work</a:t>
            </a:r>
            <a:br>
              <a:rPr lang="en-US" dirty="0"/>
            </a:br>
            <a:r>
              <a:rPr lang="en-US" dirty="0"/>
              <a:t>for real software?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C90F4-780D-2945-9724-C2C4E671F3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05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6D6-FB22-E747-97C5-0BFEB02E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COMPCERT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648324-331D-7B49-B49E-C9B367CF20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6401" y="1866508"/>
            <a:ext cx="8179851" cy="170245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E75520-BDBB-1B47-A987-B261A4B85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401" y="4028639"/>
            <a:ext cx="7742352" cy="2064470"/>
          </a:xfrm>
        </p:spPr>
        <p:txBody>
          <a:bodyPr/>
          <a:lstStyle/>
          <a:p>
            <a:r>
              <a:rPr lang="en-US" dirty="0"/>
              <a:t>Verified C compiler [Xavier Leroy 2006]</a:t>
            </a:r>
          </a:p>
          <a:p>
            <a:r>
              <a:rPr lang="en-US" dirty="0"/>
              <a:t>Accepts most of ISO C 99, produces machine code for most processors (x86, PowerPC, ARM, RISC-V)</a:t>
            </a:r>
          </a:p>
          <a:p>
            <a:r>
              <a:rPr lang="en-US" dirty="0"/>
              <a:t>Competitive performance with </a:t>
            </a:r>
            <a:r>
              <a:rPr lang="en-US" dirty="0" err="1"/>
              <a:t>gcc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88E72-09D7-7249-B5EC-75379B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48" y="5906914"/>
            <a:ext cx="2195791" cy="7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6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21268"/>
          </a:xfrm>
        </p:spPr>
        <p:txBody>
          <a:bodyPr>
            <a:normAutofit fontScale="90000"/>
          </a:bodyPr>
          <a:lstStyle/>
          <a:p>
            <a:r>
              <a:rPr lang="en-US" dirty="0"/>
              <a:t>Does it work?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30924" y="3354067"/>
            <a:ext cx="1008112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ClrTx/>
              <a:buSzPct val="45000"/>
              <a:buFont typeface="StarSymbo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Arial" pitchFamily="2"/>
                <a:cs typeface="Arial" pitchFamily="34" charset="0"/>
              </a:rPr>
              <a:t>LLVM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287784" y="1540312"/>
            <a:ext cx="2160240" cy="1154880"/>
          </a:xfrm>
          <a:prstGeom prst="downArrowCallout">
            <a:avLst>
              <a:gd name="adj1" fmla="val 25000"/>
              <a:gd name="adj2" fmla="val 25000"/>
              <a:gd name="adj3" fmla="val 11104"/>
              <a:gd name="adj4" fmla="val 7887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/>
                <a:cs typeface="Optima"/>
              </a:rPr>
              <a:t>Random test-case generation</a:t>
            </a:r>
            <a:endParaRPr lang="zh-CN" altLang="en-US" dirty="0">
              <a:latin typeface="Optima"/>
              <a:cs typeface="Optima"/>
            </a:endParaRPr>
          </a:p>
        </p:txBody>
      </p:sp>
      <p:pic>
        <p:nvPicPr>
          <p:cNvPr id="7" name="Picture 6" descr="GC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85369" y="1341437"/>
            <a:ext cx="895984" cy="1057260"/>
          </a:xfrm>
          <a:prstGeom prst="rect">
            <a:avLst/>
          </a:prstGeom>
        </p:spPr>
      </p:pic>
      <p:pic>
        <p:nvPicPr>
          <p:cNvPr id="8" name="Picture 7" descr="LLV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5312" y="2398697"/>
            <a:ext cx="1333740" cy="1333740"/>
          </a:xfrm>
          <a:prstGeom prst="rect">
            <a:avLst/>
          </a:prstGeom>
        </p:spPr>
      </p:pic>
      <p:pic>
        <p:nvPicPr>
          <p:cNvPr id="9" name="Picture 8" descr="open64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369" y="3792958"/>
            <a:ext cx="1117237" cy="1117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30924" y="5125214"/>
            <a:ext cx="305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Optima"/>
                <a:cs typeface="Optima"/>
              </a:rPr>
              <a:t>{8 other C compilers}</a:t>
            </a:r>
            <a:endParaRPr lang="zh-CN" altLang="en-US" sz="2400" dirty="0">
              <a:latin typeface="Optima"/>
              <a:cs typeface="Optima"/>
            </a:endParaRPr>
          </a:p>
        </p:txBody>
      </p:sp>
      <p:sp>
        <p:nvSpPr>
          <p:cNvPr id="11" name="Right Arrow 10"/>
          <p:cNvSpPr/>
          <p:nvPr/>
        </p:nvSpPr>
        <p:spPr>
          <a:xfrm rot="19774908">
            <a:off x="1894601" y="2200484"/>
            <a:ext cx="1624801" cy="26382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087984" y="2857480"/>
            <a:ext cx="1047328" cy="2880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2235006">
            <a:off x="1853438" y="3561791"/>
            <a:ext cx="1588110" cy="30752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2435103">
            <a:off x="1765969" y="4290878"/>
            <a:ext cx="1983247" cy="25257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6183312" y="1341437"/>
            <a:ext cx="504056" cy="4245442"/>
          </a:xfrm>
          <a:prstGeom prst="rightBrace">
            <a:avLst>
              <a:gd name="adj1" fmla="val 85294"/>
              <a:gd name="adj2" fmla="val 47497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tima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80272" y="1540312"/>
            <a:ext cx="1485661" cy="675445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6" rIns="91430" bIns="45716" rtlCol="0" anchor="t" anchorCtr="0"/>
          <a:lstStyle/>
          <a:p>
            <a:r>
              <a:rPr lang="en-US" altLang="zh-CN" dirty="0">
                <a:latin typeface="Optima"/>
                <a:cs typeface="Optima"/>
              </a:rPr>
              <a:t>79 bugs: </a:t>
            </a:r>
          </a:p>
          <a:p>
            <a:r>
              <a:rPr lang="en-US" altLang="zh-CN" dirty="0">
                <a:latin typeface="Optima"/>
                <a:cs typeface="Optima"/>
              </a:rPr>
              <a:t>25 critical</a:t>
            </a:r>
            <a:endParaRPr lang="zh-CN" altLang="en-US" dirty="0">
              <a:latin typeface="Optima"/>
              <a:cs typeface="Optima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680272" y="2816360"/>
            <a:ext cx="1485661" cy="675445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6" rIns="91430" bIns="45716" rtlCol="0" anchor="t" anchorCtr="0"/>
          <a:lstStyle/>
          <a:p>
            <a:r>
              <a:rPr lang="en-US" altLang="zh-CN" dirty="0">
                <a:latin typeface="Optima"/>
                <a:cs typeface="Optima"/>
              </a:rPr>
              <a:t>202 bugs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1019" y="3016344"/>
            <a:ext cx="1485661" cy="675445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6" rIns="91430" bIns="45716" rtlCol="0" anchor="t" anchorCtr="0"/>
          <a:lstStyle/>
          <a:p>
            <a:r>
              <a:rPr lang="en-US" altLang="zh-CN" dirty="0">
                <a:latin typeface="Optima"/>
                <a:cs typeface="Optima"/>
              </a:rPr>
              <a:t>325 bugs in total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69602" y="2695192"/>
            <a:ext cx="1270033" cy="1156653"/>
          </a:xfrm>
          <a:prstGeom prst="roundRect">
            <a:avLst/>
          </a:prstGeom>
          <a:solidFill>
            <a:srgbClr val="DCE6F2"/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tima"/>
              </a:rPr>
              <a:t>Source Programs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0600" y="773668"/>
            <a:ext cx="734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Optima"/>
              </a:rPr>
              <a:t>Finding and Understanding Bugs in C Compilers [Yang et al. PLDI 2011]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4427" y="5791200"/>
            <a:ext cx="7211689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Verified Compiler:  </a:t>
            </a:r>
            <a:r>
              <a:rPr lang="en-US" sz="2400" dirty="0" err="1">
                <a:latin typeface="Optima"/>
                <a:cs typeface="Optima"/>
              </a:rPr>
              <a:t>CompCert</a:t>
            </a:r>
            <a:r>
              <a:rPr lang="en-US" sz="2400" dirty="0">
                <a:latin typeface="Optima"/>
                <a:cs typeface="Optima"/>
              </a:rPr>
              <a:t>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Optima"/>
                <a:cs typeface="Optima"/>
              </a:rPr>
              <a:t>[Leroy et al.]</a:t>
            </a:r>
            <a:br>
              <a:rPr lang="en-US" sz="2400" dirty="0">
                <a:solidFill>
                  <a:schemeClr val="bg2">
                    <a:lumMod val="50000"/>
                  </a:schemeClr>
                </a:solidFill>
                <a:latin typeface="Optima"/>
                <a:cs typeface="Optima"/>
              </a:rPr>
            </a:br>
            <a:r>
              <a:rPr lang="en-US" sz="2400" dirty="0">
                <a:latin typeface="Optima"/>
                <a:cs typeface="Optima"/>
              </a:rPr>
              <a:t>&lt;10 bugs found in </a:t>
            </a:r>
            <a:r>
              <a:rPr lang="en-US" sz="2400" i="1" dirty="0">
                <a:latin typeface="Optima"/>
                <a:cs typeface="Optima"/>
              </a:rPr>
              <a:t>unverified</a:t>
            </a:r>
            <a:r>
              <a:rPr lang="en-US" sz="2400" dirty="0">
                <a:latin typeface="Optima"/>
                <a:cs typeface="Optima"/>
              </a:rPr>
              <a:t> front-end component</a:t>
            </a:r>
          </a:p>
        </p:txBody>
      </p:sp>
    </p:spTree>
    <p:extLst>
      <p:ext uri="{BB962C8B-B14F-4D97-AF65-F5344CB8AC3E}">
        <p14:creationId xmlns:p14="http://schemas.microsoft.com/office/powerpoint/2010/main" val="198559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Regehr’s</a:t>
            </a:r>
            <a:r>
              <a:rPr lang="en-US" dirty="0"/>
              <a:t> Group Concludes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143000"/>
            <a:ext cx="7467600" cy="411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normAutofit/>
          </a:bodyPr>
          <a:lstStyle/>
          <a:p>
            <a:r>
              <a:rPr lang="en-US" sz="2400" dirty="0">
                <a:latin typeface="Optima"/>
                <a:cs typeface="Optima"/>
              </a:rPr>
              <a:t>The striking thing about our </a:t>
            </a:r>
            <a:r>
              <a:rPr lang="en-US" sz="2400" dirty="0" err="1">
                <a:latin typeface="Optima"/>
                <a:cs typeface="Optima"/>
              </a:rPr>
              <a:t>CompCert</a:t>
            </a:r>
            <a:r>
              <a:rPr lang="en-US" sz="2400" dirty="0">
                <a:latin typeface="Optima"/>
                <a:cs typeface="Optima"/>
              </a:rPr>
              <a:t> results is that the </a:t>
            </a:r>
            <a:r>
              <a:rPr lang="en-US" sz="2400" i="1" dirty="0">
                <a:solidFill>
                  <a:srgbClr val="E46C0A"/>
                </a:solidFill>
                <a:latin typeface="Optima"/>
                <a:cs typeface="Optima"/>
              </a:rPr>
              <a:t>middle-end bugs</a:t>
            </a:r>
            <a:r>
              <a:rPr lang="en-US" sz="2400" dirty="0">
                <a:latin typeface="Optima"/>
                <a:cs typeface="Optima"/>
              </a:rPr>
              <a:t> we found in all other compilers are </a:t>
            </a:r>
            <a:r>
              <a:rPr lang="en-US" sz="2400" i="1" dirty="0">
                <a:solidFill>
                  <a:srgbClr val="E46C0A"/>
                </a:solidFill>
                <a:latin typeface="Optima"/>
                <a:cs typeface="Optima"/>
              </a:rPr>
              <a:t>absent</a:t>
            </a:r>
            <a:r>
              <a:rPr lang="en-US" sz="2400" dirty="0">
                <a:latin typeface="Optima"/>
                <a:cs typeface="Optima"/>
              </a:rPr>
              <a:t>. As of early 2011, the under-development version of </a:t>
            </a:r>
            <a:r>
              <a:rPr lang="en-US" sz="2400" i="1" dirty="0" err="1">
                <a:solidFill>
                  <a:srgbClr val="E46C0A"/>
                </a:solidFill>
                <a:latin typeface="Optima"/>
                <a:cs typeface="Optima"/>
              </a:rPr>
              <a:t>CompCert</a:t>
            </a:r>
            <a:r>
              <a:rPr lang="en-US" sz="2400" i="1" dirty="0">
                <a:solidFill>
                  <a:srgbClr val="E46C0A"/>
                </a:solidFill>
                <a:latin typeface="Optima"/>
                <a:cs typeface="Optima"/>
              </a:rPr>
              <a:t> is the only compiler we have tested for which </a:t>
            </a:r>
            <a:r>
              <a:rPr lang="en-US" sz="2400" i="1" dirty="0" err="1">
                <a:solidFill>
                  <a:srgbClr val="E46C0A"/>
                </a:solidFill>
                <a:latin typeface="Optima"/>
                <a:cs typeface="Optima"/>
              </a:rPr>
              <a:t>Csmith</a:t>
            </a:r>
            <a:r>
              <a:rPr lang="en-US" sz="2400" i="1" dirty="0">
                <a:solidFill>
                  <a:srgbClr val="E46C0A"/>
                </a:solidFill>
                <a:latin typeface="Optima"/>
                <a:cs typeface="Optima"/>
              </a:rPr>
              <a:t> cannot find wrong-code errors</a:t>
            </a:r>
            <a:r>
              <a:rPr lang="en-US" sz="2400" dirty="0">
                <a:latin typeface="Optima"/>
                <a:cs typeface="Optima"/>
              </a:rPr>
              <a:t>. This is not for lack of trying: we have devoted about six CPU-years to the task. </a:t>
            </a:r>
            <a:r>
              <a:rPr lang="en-US" sz="2400" i="1" dirty="0">
                <a:solidFill>
                  <a:srgbClr val="E46C0A"/>
                </a:solidFill>
                <a:latin typeface="Optima"/>
                <a:cs typeface="Optima"/>
              </a:rPr>
              <a:t>The apparent </a:t>
            </a:r>
            <a:r>
              <a:rPr lang="en-US" sz="2400" i="1" dirty="0" err="1">
                <a:solidFill>
                  <a:srgbClr val="E46C0A"/>
                </a:solidFill>
                <a:latin typeface="Optima"/>
                <a:cs typeface="Optima"/>
              </a:rPr>
              <a:t>unbreakability</a:t>
            </a:r>
            <a:r>
              <a:rPr lang="en-US" sz="2400" i="1" dirty="0">
                <a:solidFill>
                  <a:srgbClr val="E46C0A"/>
                </a:solidFill>
                <a:latin typeface="Optima"/>
                <a:cs typeface="Optima"/>
              </a:rPr>
              <a:t> of </a:t>
            </a:r>
            <a:r>
              <a:rPr lang="en-US" sz="2400" i="1" dirty="0" err="1">
                <a:solidFill>
                  <a:srgbClr val="E46C0A"/>
                </a:solidFill>
                <a:latin typeface="Optima"/>
                <a:cs typeface="Optima"/>
              </a:rPr>
              <a:t>CompCert</a:t>
            </a:r>
            <a:r>
              <a:rPr lang="en-US" sz="2400" i="1" dirty="0">
                <a:solidFill>
                  <a:srgbClr val="E46C0A"/>
                </a:solidFill>
                <a:latin typeface="Optima"/>
                <a:cs typeface="Optima"/>
              </a:rPr>
              <a:t> supports a strong argument that developing compiler optimizations within a proof framework, where safety checks are explicit and machine-checked, has tangible benefits for compiler users.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9000" y="5454134"/>
            <a:ext cx="180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tima"/>
                <a:cs typeface="Optima"/>
              </a:rPr>
              <a:t>(emphasis mine)</a:t>
            </a:r>
          </a:p>
        </p:txBody>
      </p:sp>
    </p:spTree>
    <p:extLst>
      <p:ext uri="{BB962C8B-B14F-4D97-AF65-F5344CB8AC3E}">
        <p14:creationId xmlns:p14="http://schemas.microsoft.com/office/powerpoint/2010/main" val="395006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ADA5-C7BE-7B44-A4DA-7EDC9FAC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success stories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5C1055-FD6C-7440-B3CF-33BA0011D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322" y="1216058"/>
            <a:ext cx="2213614" cy="1239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BC87-E2B7-334B-9C3B-1D35EE88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34" y="1224996"/>
            <a:ext cx="2764886" cy="1234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945A7-8F72-054C-A1F7-5EF902123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22" y="2847144"/>
            <a:ext cx="2093536" cy="1575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5A6BD-078D-8441-B06C-7C3FFD0AA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734" y="3088711"/>
            <a:ext cx="34798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FA40D-F2EC-834B-9CA8-3F1A55669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24" y="4891802"/>
            <a:ext cx="1855051" cy="1406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4B52F-71DE-A548-823E-0950C3503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734" y="4891802"/>
            <a:ext cx="2122208" cy="1509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C7EEB7-2559-8A4F-893D-013895EC6C60}"/>
              </a:ext>
            </a:extLst>
          </p:cNvPr>
          <p:cNvSpPr txBox="1"/>
          <p:nvPr/>
        </p:nvSpPr>
        <p:spPr>
          <a:xfrm>
            <a:off x="6579909" y="6216262"/>
            <a:ext cx="234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many, many more!</a:t>
            </a:r>
          </a:p>
        </p:txBody>
      </p:sp>
    </p:spTree>
    <p:extLst>
      <p:ext uri="{BB962C8B-B14F-4D97-AF65-F5344CB8AC3E}">
        <p14:creationId xmlns:p14="http://schemas.microsoft.com/office/powerpoint/2010/main" val="298374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8F23-49E9-0B4D-B73F-CB8AD3A0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is amazing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348B0-D285-2D4F-B821-3B930DC7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18" y="1140018"/>
            <a:ext cx="1728050" cy="1728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020B8-470A-124C-BD8B-133CEAFD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743" y="4903420"/>
            <a:ext cx="2659144" cy="1489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3ED69-779B-CA48-8B90-99777B698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472" y="4901667"/>
            <a:ext cx="2963747" cy="1659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B6366-72E8-EA42-935D-22974D6BA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451727"/>
            <a:ext cx="1875672" cy="1549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B4226-476F-8345-BD7D-C392B147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745" y="1266886"/>
            <a:ext cx="1749926" cy="1601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9AB215-006F-2043-8DDB-3E904D744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437" y="1070811"/>
            <a:ext cx="1321181" cy="2127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D209F6-A75C-5548-B60C-181700AAE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3413689"/>
            <a:ext cx="1465728" cy="103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CDC4F2-C5E6-5447-9FA9-8D55CC93A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8588" y="3149059"/>
            <a:ext cx="2470608" cy="1383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CE965C-E1CE-6343-9224-ADECA04406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20" y="4620051"/>
            <a:ext cx="1645370" cy="1645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58454-B986-E24D-95D7-906A1B8F73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8220" y="3360915"/>
            <a:ext cx="1956957" cy="1200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2A6CD3-E30D-464D-992A-E8F0288ABE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2919" y="5122541"/>
            <a:ext cx="1270000" cy="127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E527B1-8AA3-1D44-AA85-3DCB951BC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6421" y="4779016"/>
            <a:ext cx="1066800" cy="190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D9A865-0213-CA45-BEB8-6F838A3BFB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3066" y="3125846"/>
            <a:ext cx="1435154" cy="14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87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3694-3DED-C44D-8337-1F104F9F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720588"/>
          </a:xfrm>
        </p:spPr>
        <p:txBody>
          <a:bodyPr>
            <a:normAutofit/>
          </a:bodyPr>
          <a:lstStyle/>
          <a:p>
            <a:r>
              <a:rPr lang="en-US" dirty="0"/>
              <a:t>How do we make software verification common practice?</a:t>
            </a:r>
          </a:p>
        </p:txBody>
      </p:sp>
    </p:spTree>
    <p:extLst>
      <p:ext uri="{BB962C8B-B14F-4D97-AF65-F5344CB8AC3E}">
        <p14:creationId xmlns:p14="http://schemas.microsoft.com/office/powerpoint/2010/main" val="2676366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1524000" y="296119"/>
            <a:ext cx="3743848" cy="83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7183" y="232249"/>
            <a:ext cx="6621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National Science Foundation   Expedition in Computing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5" y="5446"/>
            <a:ext cx="1566870" cy="15668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09" y="778986"/>
            <a:ext cx="6913493" cy="8809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5007" y="3502787"/>
            <a:ext cx="969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Andrew</a:t>
            </a:r>
          </a:p>
          <a:p>
            <a:pPr algn="ctr"/>
            <a:r>
              <a:rPr lang="en-US" dirty="0"/>
              <a:t>Appel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6329" y="3502788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Zhong</a:t>
            </a:r>
            <a:endParaRPr lang="en-US" dirty="0"/>
          </a:p>
          <a:p>
            <a:pPr lvl="0" algn="ctr"/>
            <a:r>
              <a:rPr lang="en-US" dirty="0"/>
              <a:t>Shao</a:t>
            </a:r>
          </a:p>
        </p:txBody>
      </p:sp>
      <p:pic>
        <p:nvPicPr>
          <p:cNvPr id="22" name="Picture 6" descr="http://www.cis.upenn.edu/%7Esweirich/images/steph-20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44" y="2103446"/>
            <a:ext cx="914400" cy="138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www.cis.upenn.edu/%7Ebcpierce/photos/bcp/sallie1-2006-scree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85" y="2082378"/>
            <a:ext cx="937435" cy="131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www.seas.upenn.edu/%7Ecis120e/images/stevez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" r="12570" b="14024"/>
          <a:stretch/>
        </p:blipFill>
        <p:spPr bwMode="auto">
          <a:xfrm>
            <a:off x="4919973" y="2055184"/>
            <a:ext cx="1010094" cy="14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478040" y="3502788"/>
            <a:ext cx="1158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Stephanie</a:t>
            </a:r>
          </a:p>
          <a:p>
            <a:pPr algn="ctr"/>
            <a:r>
              <a:rPr lang="en-US" dirty="0" err="1"/>
              <a:t>Weirich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73886" y="350278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Benjamin</a:t>
            </a:r>
          </a:p>
          <a:p>
            <a:pPr lvl="0" algn="ctr"/>
            <a:r>
              <a:rPr lang="en-US" dirty="0"/>
              <a:t>Pierce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89834" y="3502788"/>
            <a:ext cx="123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Steve</a:t>
            </a:r>
          </a:p>
          <a:p>
            <a:pPr lvl="0" algn="ctr"/>
            <a:r>
              <a:rPr lang="en-US" dirty="0" err="1"/>
              <a:t>Zdancewic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8" name="Picture 14" descr="https://c1.staticflickr.com/9/8362/8274626190_bf4a1c5419_n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5" r="12326" b="22194"/>
          <a:stretch/>
        </p:blipFill>
        <p:spPr bwMode="auto">
          <a:xfrm>
            <a:off x="6174623" y="2055186"/>
            <a:ext cx="1052623" cy="13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234115" y="3502788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Adam</a:t>
            </a:r>
          </a:p>
          <a:p>
            <a:pPr lvl="0" algn="ctr"/>
            <a:r>
              <a:rPr lang="en-US" dirty="0" err="1"/>
              <a:t>Chlipala</a:t>
            </a:r>
            <a:endParaRPr lang="en-US" dirty="0"/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575816" y="5267054"/>
            <a:ext cx="16169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Princeton</a:t>
            </a:r>
          </a:p>
        </p:txBody>
      </p:sp>
      <p:pic>
        <p:nvPicPr>
          <p:cNvPr id="31" name="Picture 7" descr="shield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64428" y="4445153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72" y="4445155"/>
            <a:ext cx="885771" cy="88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960" y="4492116"/>
            <a:ext cx="786816" cy="79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 descr="https://upload.wikimedia.org/wikipedia/commons/6/60/Upenn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421" y="4463208"/>
            <a:ext cx="981393" cy="84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3801515" y="5267054"/>
            <a:ext cx="920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Penn</a:t>
            </a: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7617507" y="5267054"/>
            <a:ext cx="78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Yale</a:t>
            </a: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6372546" y="5251451"/>
            <a:ext cx="7777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MIT</a:t>
            </a:r>
          </a:p>
        </p:txBody>
      </p:sp>
      <p:sp>
        <p:nvSpPr>
          <p:cNvPr id="38" name="Right Brace 37"/>
          <p:cNvSpPr/>
          <p:nvPr/>
        </p:nvSpPr>
        <p:spPr>
          <a:xfrm rot="5400000">
            <a:off x="4108011" y="2790569"/>
            <a:ext cx="285486" cy="3039655"/>
          </a:xfrm>
          <a:prstGeom prst="rightBrace">
            <a:avLst>
              <a:gd name="adj1" fmla="val 512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" b="5801"/>
          <a:stretch/>
        </p:blipFill>
        <p:spPr>
          <a:xfrm>
            <a:off x="311188" y="2103446"/>
            <a:ext cx="1025229" cy="138080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423336" y="3502787"/>
            <a:ext cx="1048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Lennart</a:t>
            </a:r>
          </a:p>
          <a:p>
            <a:pPr algn="ctr"/>
            <a:r>
              <a:rPr lang="en-US" dirty="0" err="1"/>
              <a:t>Beringer</a:t>
            </a:r>
            <a:endParaRPr lang="en-US" dirty="0"/>
          </a:p>
        </p:txBody>
      </p:sp>
      <p:sp>
        <p:nvSpPr>
          <p:cNvPr id="41" name="Right Brace 40"/>
          <p:cNvSpPr/>
          <p:nvPr/>
        </p:nvSpPr>
        <p:spPr>
          <a:xfrm rot="5400000">
            <a:off x="1254315" y="3314479"/>
            <a:ext cx="285486" cy="1991836"/>
          </a:xfrm>
          <a:prstGeom prst="rightBrace">
            <a:avLst>
              <a:gd name="adj1" fmla="val 512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2" name="Picture 2" descr="Lennart Beringe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5183"/>
            <a:ext cx="952712" cy="142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2922033" y="6209399"/>
            <a:ext cx="2679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www.deepspec.org</a:t>
            </a:r>
            <a:endParaRPr lang="en-US" dirty="0"/>
          </a:p>
        </p:txBody>
      </p:sp>
      <p:pic>
        <p:nvPicPr>
          <p:cNvPr id="1026" name="Picture 2" descr="Image result for zhong shao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r="7281" b="12436"/>
          <a:stretch/>
        </p:blipFill>
        <p:spPr bwMode="auto">
          <a:xfrm>
            <a:off x="7399177" y="2082378"/>
            <a:ext cx="1045028" cy="141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5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4"/>
    </mc:Choice>
    <mc:Fallback xmlns="">
      <p:transition spd="slow" advTm="87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724033"/>
          </a:xfrm>
        </p:spPr>
        <p:txBody>
          <a:bodyPr>
            <a:normAutofit/>
          </a:bodyPr>
          <a:lstStyle/>
          <a:p>
            <a:r>
              <a:rPr lang="en-US" dirty="0"/>
              <a:t>Deep Specifications</a:t>
            </a:r>
            <a:br>
              <a:rPr lang="en-US" dirty="0"/>
            </a:br>
            <a:r>
              <a:rPr lang="en-US" sz="1800" dirty="0"/>
              <a:t>are RICH, FORMAL, 2-SIDED, and LIVE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86C0-20AF-4436-9657-2E51CD12131A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678110"/>
              </p:ext>
            </p:extLst>
          </p:nvPr>
        </p:nvGraphicFramePr>
        <p:xfrm>
          <a:off x="2361414" y="1878021"/>
          <a:ext cx="3589191" cy="4478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200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RICH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describe complex behaviors in detail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00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FORMAL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notation with a clear semantics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71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2-SIDED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connected to both implementations &amp;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71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LIVE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machine-checked</a:t>
                      </a:r>
                      <a:r>
                        <a:rPr lang="en-US" baseline="0" dirty="0"/>
                        <a:t> connection to implementations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037D3DE-3B00-FB41-82D9-D92BCA7C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0" y="2822925"/>
            <a:ext cx="1422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9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37"/>
    </mc:Choice>
    <mc:Fallback xmlns="">
      <p:transition spd="slow" advTm="6573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86C0-20AF-4436-9657-2E51CD12131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5" y="5446"/>
            <a:ext cx="1566870" cy="156687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05200" y="3178699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language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581400" y="3483499"/>
            <a:ext cx="15240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05200" y="4235451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ARM </a:t>
            </a:r>
            <a:r>
              <a:rPr lang="en-US" sz="1400" dirty="0">
                <a:solidFill>
                  <a:schemeClr val="tx1"/>
                </a:solidFill>
              </a:rPr>
              <a:t>instructions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05200" y="4235451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1500"/>
              </a:lnSpc>
            </a:pPr>
            <a:r>
              <a:rPr lang="en-US" sz="1600" dirty="0">
                <a:solidFill>
                  <a:prstClr val="black"/>
                </a:solidFill>
              </a:rPr>
              <a:t>Machine lang.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81400" y="4540251"/>
            <a:ext cx="1524000" cy="6059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05200" y="5139803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Transistors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81400" y="2416699"/>
            <a:ext cx="1524000" cy="77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505200" y="3178699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language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2154646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041451" y="2307265"/>
            <a:ext cx="1382233" cy="480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3669" y="2570746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Specification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041451" y="2787678"/>
            <a:ext cx="1360968" cy="51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020186" y="2787678"/>
            <a:ext cx="1485014" cy="1457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99051" y="2154646"/>
            <a:ext cx="33107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Specifications can be LARGE</a:t>
            </a:r>
          </a:p>
          <a:p>
            <a:r>
              <a:rPr lang="en-US" dirty="0"/>
              <a:t>and COMPLEX</a:t>
            </a:r>
          </a:p>
          <a:p>
            <a:endParaRPr lang="en-US" dirty="0"/>
          </a:p>
          <a:p>
            <a:r>
              <a:rPr lang="en-US" dirty="0"/>
              <a:t>Bugs occur not only in modules,</a:t>
            </a:r>
          </a:p>
          <a:p>
            <a:r>
              <a:rPr lang="en-US" dirty="0"/>
              <a:t>but in specifications</a:t>
            </a:r>
          </a:p>
          <a:p>
            <a:endParaRPr lang="en-US" dirty="0"/>
          </a:p>
          <a:p>
            <a:r>
              <a:rPr lang="en-US" dirty="0"/>
              <a:t>Proving a program correct,</a:t>
            </a:r>
          </a:p>
          <a:p>
            <a:r>
              <a:rPr lang="en-US" dirty="0"/>
              <a:t>but to the wrong spec., can</a:t>
            </a:r>
          </a:p>
          <a:p>
            <a:r>
              <a:rPr lang="en-US" dirty="0"/>
              <a:t>be a problem!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1796902" y="274637"/>
            <a:ext cx="6889897" cy="116075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The whole is more than the sum of its parts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7819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902" y="274637"/>
            <a:ext cx="6889897" cy="116075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The whole is more than the sum of its parts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86C0-20AF-4436-9657-2E51CD12131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5" y="5446"/>
            <a:ext cx="1566870" cy="156687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05200" y="3178699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language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581400" y="3483499"/>
            <a:ext cx="15240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05200" y="4235451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ARM </a:t>
            </a:r>
            <a:r>
              <a:rPr lang="en-US" sz="1400" dirty="0">
                <a:solidFill>
                  <a:schemeClr val="tx1"/>
                </a:solidFill>
              </a:rPr>
              <a:t>instructions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05200" y="4235451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1500"/>
              </a:lnSpc>
            </a:pPr>
            <a:r>
              <a:rPr lang="en-US" sz="1600" dirty="0">
                <a:solidFill>
                  <a:prstClr val="black"/>
                </a:solidFill>
              </a:rPr>
              <a:t>Machine lang.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81400" y="4540251"/>
            <a:ext cx="1524000" cy="6059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05200" y="5139803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Transistors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81400" y="2416699"/>
            <a:ext cx="1524000" cy="77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505200" y="3178699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language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2154646"/>
            <a:ext cx="1676400" cy="304800"/>
          </a:xfrm>
          <a:prstGeom prst="roundRect">
            <a:avLst>
              <a:gd name="adj" fmla="val 50000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041451" y="2307265"/>
            <a:ext cx="1382233" cy="480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3669" y="2570746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End-to-End</a:t>
            </a:r>
          </a:p>
          <a:p>
            <a:r>
              <a:rPr lang="en-US" dirty="0"/>
              <a:t>Specification</a:t>
            </a:r>
          </a:p>
        </p:txBody>
      </p:sp>
      <p:cxnSp>
        <p:nvCxnSpPr>
          <p:cNvPr id="25" name="Straight Arrow Connector 24"/>
          <p:cNvCxnSpPr>
            <a:endCxn id="12" idx="1"/>
          </p:cNvCxnSpPr>
          <p:nvPr/>
        </p:nvCxnSpPr>
        <p:spPr>
          <a:xfrm>
            <a:off x="2020186" y="2787678"/>
            <a:ext cx="1485014" cy="250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99051" y="2154646"/>
            <a:ext cx="31905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connect components</a:t>
            </a:r>
          </a:p>
          <a:p>
            <a:r>
              <a:rPr lang="en-US" dirty="0"/>
              <a:t>and proofs at specification</a:t>
            </a:r>
          </a:p>
          <a:p>
            <a:r>
              <a:rPr lang="en-US" dirty="0"/>
              <a:t>interfaces,</a:t>
            </a:r>
          </a:p>
          <a:p>
            <a:endParaRPr lang="en-US" dirty="0"/>
          </a:p>
          <a:p>
            <a:r>
              <a:rPr lang="en-US" dirty="0"/>
              <a:t>internal specs “drop out” of</a:t>
            </a:r>
          </a:p>
          <a:p>
            <a:r>
              <a:rPr lang="en-US" dirty="0"/>
              <a:t>the end-to-end correctness</a:t>
            </a:r>
          </a:p>
          <a:p>
            <a:r>
              <a:rPr lang="en-US" dirty="0"/>
              <a:t>theorem!</a:t>
            </a:r>
          </a:p>
        </p:txBody>
      </p:sp>
    </p:spTree>
    <p:extLst>
      <p:ext uri="{BB962C8B-B14F-4D97-AF65-F5344CB8AC3E}">
        <p14:creationId xmlns:p14="http://schemas.microsoft.com/office/powerpoint/2010/main" val="1280346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02506"/>
            <a:ext cx="4038600" cy="6946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7030A0"/>
                </a:solidFill>
              </a:rPr>
              <a:t>The parts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2505"/>
            <a:ext cx="4038600" cy="4906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7030A0"/>
                </a:solidFill>
              </a:rPr>
              <a:t>A whole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86C0-20AF-4436-9657-2E51CD12131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050" name="Picture 2" descr="Verified Software Toolcha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84" y="1766208"/>
            <a:ext cx="1035272" cy="8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rtiK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29" y="1741731"/>
            <a:ext cx="811988" cy="81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rtiCo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43" y="3708558"/>
            <a:ext cx="761012" cy="90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QuickChi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16" y="4991347"/>
            <a:ext cx="1520455" cy="57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ryptograp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9" y="3794035"/>
            <a:ext cx="548750" cy="7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askell Core Spe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47" y="2853885"/>
            <a:ext cx="900395" cy="71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ellv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546" y="3863381"/>
            <a:ext cx="1106622" cy="8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ami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54" y="2853885"/>
            <a:ext cx="837159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737818-1B1D-3D43-8609-27B1A28AFB0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0" y="2702627"/>
            <a:ext cx="1566870" cy="15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59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3694-3DED-C44D-8337-1F104F9FBF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Want to try it out?</a:t>
            </a:r>
          </a:p>
        </p:txBody>
      </p:sp>
    </p:spTree>
    <p:extLst>
      <p:ext uri="{BB962C8B-B14F-4D97-AF65-F5344CB8AC3E}">
        <p14:creationId xmlns:p14="http://schemas.microsoft.com/office/powerpoint/2010/main" val="799007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3694-3DED-C44D-8337-1F104F9FBF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 it yourself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C90F4-780D-2945-9724-C2C4E671F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509963"/>
            <a:ext cx="7586221" cy="53413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https://x80.org/rhino-coq/v8.6/examples/sf/Basics.html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279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Coq’s Full System</a:t>
            </a:r>
          </a:p>
        </p:txBody>
      </p:sp>
      <p:pic>
        <p:nvPicPr>
          <p:cNvPr id="5" name="Content Placeholder 4" descr="cockpit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78" r="-2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22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Used today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457" y="2057400"/>
            <a:ext cx="243030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FCB5AD-AD1C-A54E-BE26-596B7CC9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48" y="5395383"/>
            <a:ext cx="2245593" cy="1261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38F23-49E9-0B4D-B73F-CB8AD3A05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5312"/>
            <a:ext cx="7886700" cy="1325563"/>
          </a:xfrm>
        </p:spPr>
        <p:txBody>
          <a:bodyPr/>
          <a:lstStyle/>
          <a:p>
            <a:r>
              <a:rPr lang="en-US" dirty="0"/>
              <a:t>Software is amazing</a:t>
            </a:r>
            <a:r>
              <a:rPr lang="en-US" dirty="0">
                <a:solidFill>
                  <a:srgbClr val="FF0000"/>
                </a:solidFill>
              </a:rPr>
              <a:t>ly buggy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0C76E-C5B5-434B-9A07-A3A3B2DB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9" y="4148740"/>
            <a:ext cx="3245274" cy="1690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D9AA5-AD14-9345-9240-94FA0A3DA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397" y="4853668"/>
            <a:ext cx="2254316" cy="1803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5B91B-DCB1-0844-B7A2-1E2DF1CFD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994" y="4641391"/>
            <a:ext cx="20320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BC8348-AD7F-D542-BA00-E4DBEF7CB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19" y="1103615"/>
            <a:ext cx="4408421" cy="28580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DADA5-F53E-2042-A361-54302AB74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405" y="1127835"/>
            <a:ext cx="3598760" cy="2118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4C7FC9-F280-1B4B-81DB-7CE8F192C5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849" y="1953306"/>
            <a:ext cx="2335491" cy="2335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6A9945-5C5A-A14C-83CE-024D9B1568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884" y="3535299"/>
            <a:ext cx="2009326" cy="1506995"/>
          </a:xfrm>
          <a:prstGeom prst="rect">
            <a:avLst/>
          </a:prstGeom>
        </p:spPr>
      </p:pic>
      <p:pic>
        <p:nvPicPr>
          <p:cNvPr id="4" name="Picture 4" descr="https://upload.wikimedia.org/wikipedia/commons/thumb/d/dc/Heartbleed.svg/2000px-Heartbleed.svg.png">
            <a:extLst>
              <a:ext uri="{FF2B5EF4-FFF2-40B4-BE49-F238E27FC236}">
                <a16:creationId xmlns:a16="http://schemas.microsoft.com/office/drawing/2014/main" id="{F487A37F-2460-8D48-8C5E-7A72BB4A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728" y="4107991"/>
            <a:ext cx="140222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93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BD7F-0964-1C40-84E4-7FC9DF3F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Foundations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90309-DDC2-564F-A226-AA574B75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47" y="1819378"/>
            <a:ext cx="2679384" cy="3235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E5794-C132-D84C-B5BA-15732E18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635" y="1819378"/>
            <a:ext cx="2679384" cy="3235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4F868-64E9-3542-AF08-294BB1344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424" y="1819378"/>
            <a:ext cx="2679384" cy="3235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B3982F-1EA7-3649-90A6-2E7B59EFEB81}"/>
              </a:ext>
            </a:extLst>
          </p:cNvPr>
          <p:cNvSpPr txBox="1"/>
          <p:nvPr/>
        </p:nvSpPr>
        <p:spPr>
          <a:xfrm flipH="1">
            <a:off x="1215350" y="5476837"/>
            <a:ext cx="6713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https://softwarefoundations.cis.upenn.edu/</a:t>
            </a:r>
            <a:endParaRPr lang="en-US" sz="2800" dirty="0"/>
          </a:p>
          <a:p>
            <a:r>
              <a:rPr lang="en-US" sz="2800" dirty="0"/>
              <a:t>Available online</a:t>
            </a:r>
          </a:p>
        </p:txBody>
      </p:sp>
    </p:spTree>
    <p:extLst>
      <p:ext uri="{BB962C8B-B14F-4D97-AF65-F5344CB8AC3E}">
        <p14:creationId xmlns:p14="http://schemas.microsoft.com/office/powerpoint/2010/main" val="4254996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0D3E4E-F77B-E746-A745-4868E4AC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Join us!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D44396-E2B9-954E-826B-DE90E299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9178"/>
            <a:ext cx="7886700" cy="421365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PhD and postdoc positions</a:t>
            </a:r>
          </a:p>
          <a:p>
            <a:endParaRPr lang="en-US" dirty="0"/>
          </a:p>
          <a:p>
            <a:r>
              <a:rPr lang="en-US" dirty="0"/>
              <a:t>Summer schools</a:t>
            </a:r>
            <a:br>
              <a:rPr lang="en-US" dirty="0"/>
            </a:br>
            <a:r>
              <a:rPr lang="en-US" dirty="0">
                <a:hlinkClick r:id="rId2"/>
              </a:rPr>
              <a:t>https://deepspec.org/event/dsss18/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Visit </a:t>
            </a:r>
            <a:r>
              <a:rPr lang="en-US" dirty="0" err="1"/>
              <a:t>deepspec.org</a:t>
            </a:r>
            <a:r>
              <a:rPr lang="en-US" dirty="0"/>
              <a:t> to see what’s happening and join our mailing list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FCC1C-4CB0-2B42-B525-3033024B4D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24" y="542128"/>
            <a:ext cx="1566870" cy="1566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94631-602C-4241-9D65-19E310E0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44" y="5778630"/>
            <a:ext cx="629325" cy="510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5D9D35-B219-FA42-B9F3-C3E4AA2019EF}"/>
              </a:ext>
            </a:extLst>
          </p:cNvPr>
          <p:cNvSpPr txBox="1"/>
          <p:nvPr/>
        </p:nvSpPr>
        <p:spPr>
          <a:xfrm>
            <a:off x="1365860" y="5919655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@deep_spec</a:t>
            </a:r>
          </a:p>
        </p:txBody>
      </p:sp>
    </p:spTree>
    <p:extLst>
      <p:ext uri="{BB962C8B-B14F-4D97-AF65-F5344CB8AC3E}">
        <p14:creationId xmlns:p14="http://schemas.microsoft.com/office/powerpoint/2010/main" val="283665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34039"/>
            <a:ext cx="7886700" cy="1325563"/>
          </a:xfrm>
        </p:spPr>
        <p:txBody>
          <a:bodyPr>
            <a:noAutofit/>
          </a:bodyPr>
          <a:lstStyle/>
          <a:p>
            <a:r>
              <a:rPr lang="en-US" sz="3200" dirty="0"/>
              <a:t>Is that bad?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86C0-20AF-4436-9657-2E51CD12131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1602" y="990600"/>
            <a:ext cx="1351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Well, yes…</a:t>
            </a:r>
          </a:p>
        </p:txBody>
      </p:sp>
      <p:pic>
        <p:nvPicPr>
          <p:cNvPr id="1026" name="Picture 2" descr="http://www.gannett-cdn.com/-mm-/2a690d59b8d14e77d7a19dbbffc8f83b0102dd35/c=0-0-581-437&amp;r=x404&amp;c=534x401/local/-/media/2015/07/21/USATODAY/USATODAY/635730797170337901-wi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0855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00683" y="2061864"/>
            <a:ext cx="13420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Car hacking</a:t>
            </a:r>
          </a:p>
        </p:txBody>
      </p:sp>
      <p:pic>
        <p:nvPicPr>
          <p:cNvPr id="8" name="Picture 2" descr="http://static3.businessinsider.com/image/5582c6daeab8ea853f99268e/federal-employees-are-mistaking-official-government-emails-for-phishing-scams-after-the-opm-ha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2" y="1066802"/>
            <a:ext cx="4924425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zerohedge.com/sites/default/files/images/user12162/imageroot/2015/07/dieboldvotingmachin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91" y="3679061"/>
            <a:ext cx="2458293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323029" y="6171685"/>
            <a:ext cx="16582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Voting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DE36D-0A11-C244-B736-39112DAC7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164" y="4333567"/>
            <a:ext cx="3797300" cy="2133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339EDF-6199-E542-A2E6-93548987B677}"/>
              </a:ext>
            </a:extLst>
          </p:cNvPr>
          <p:cNvSpPr txBox="1"/>
          <p:nvPr/>
        </p:nvSpPr>
        <p:spPr>
          <a:xfrm>
            <a:off x="3088996" y="5713455"/>
            <a:ext cx="16270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Cryptocurrency</a:t>
            </a:r>
          </a:p>
        </p:txBody>
      </p:sp>
    </p:spTree>
    <p:extLst>
      <p:ext uri="{BB962C8B-B14F-4D97-AF65-F5344CB8AC3E}">
        <p14:creationId xmlns:p14="http://schemas.microsoft.com/office/powerpoint/2010/main" val="5404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23"/>
    </mc:Choice>
    <mc:Fallback xmlns="">
      <p:transition spd="slow" advTm="2692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9FA0-BD48-B842-9C24-CA83108DF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038" y="1122363"/>
            <a:ext cx="6883924" cy="2387600"/>
          </a:xfrm>
        </p:spPr>
        <p:txBody>
          <a:bodyPr/>
          <a:lstStyle/>
          <a:p>
            <a:r>
              <a:rPr lang="en-US" dirty="0"/>
              <a:t>What can we do about 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4A5F1-BD29-194A-B217-76CC2A8BC5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2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Software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Social</a:t>
            </a:r>
          </a:p>
          <a:p>
            <a:pPr lvl="1"/>
            <a:r>
              <a:rPr lang="en-US" dirty="0"/>
              <a:t>Code reviews</a:t>
            </a:r>
          </a:p>
          <a:p>
            <a:pPr lvl="1"/>
            <a:r>
              <a:rPr lang="en-US" dirty="0"/>
              <a:t>Extreme/Pair programming</a:t>
            </a:r>
          </a:p>
          <a:p>
            <a:pPr lvl="1"/>
            <a:endParaRPr lang="en-US" dirty="0"/>
          </a:p>
          <a:p>
            <a:r>
              <a:rPr lang="en-US" dirty="0"/>
              <a:t>Methodological</a:t>
            </a:r>
          </a:p>
          <a:p>
            <a:pPr lvl="1"/>
            <a:r>
              <a:rPr lang="en-US" dirty="0"/>
              <a:t>Design patterns</a:t>
            </a:r>
          </a:p>
          <a:p>
            <a:pPr lvl="1"/>
            <a:r>
              <a:rPr lang="en-US" dirty="0"/>
              <a:t>Test-driven development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Bug tracking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Technological</a:t>
            </a:r>
          </a:p>
          <a:p>
            <a:pPr lvl="1"/>
            <a:r>
              <a:rPr lang="en-US" dirty="0"/>
              <a:t>“lint” tools, static analysis</a:t>
            </a:r>
          </a:p>
          <a:p>
            <a:pPr lvl="1"/>
            <a:r>
              <a:rPr lang="en-US" dirty="0" err="1"/>
              <a:t>Fuzzers</a:t>
            </a:r>
            <a:r>
              <a:rPr lang="en-US" dirty="0"/>
              <a:t>, random testing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Mathematical</a:t>
            </a:r>
          </a:p>
          <a:p>
            <a:pPr lvl="1"/>
            <a:r>
              <a:rPr lang="en-US" dirty="0"/>
              <a:t>Sound type systems</a:t>
            </a:r>
          </a:p>
          <a:p>
            <a:pPr lvl="1"/>
            <a:r>
              <a:rPr lang="en-US" dirty="0"/>
              <a:t>“Formal” verification</a:t>
            </a:r>
          </a:p>
          <a:p>
            <a:pPr lvl="1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648200" y="4953000"/>
            <a:ext cx="4038600" cy="1143000"/>
            <a:chOff x="3276600" y="4953000"/>
            <a:chExt cx="4038600" cy="1143000"/>
          </a:xfrm>
        </p:grpSpPr>
        <p:sp>
          <p:nvSpPr>
            <p:cNvPr id="5" name="Right Brace 4"/>
            <p:cNvSpPr/>
            <p:nvPr/>
          </p:nvSpPr>
          <p:spPr>
            <a:xfrm>
              <a:off x="3276600" y="4953000"/>
              <a:ext cx="381000" cy="1143000"/>
            </a:xfrm>
            <a:prstGeom prst="rightBrace">
              <a:avLst/>
            </a:prstGeom>
            <a:ln>
              <a:solidFill>
                <a:srgbClr val="99993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3809" y="5096470"/>
              <a:ext cx="3591391" cy="923330"/>
            </a:xfrm>
            <a:prstGeom prst="rect">
              <a:avLst/>
            </a:prstGeom>
            <a:solidFill>
              <a:srgbClr val="A3C446"/>
            </a:solidFill>
            <a:ln>
              <a:solidFill>
                <a:srgbClr val="99993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ptima"/>
                </a:rPr>
                <a:t>More “formal”:  eliminate </a:t>
              </a:r>
              <a:br>
                <a:rPr lang="en-US" dirty="0">
                  <a:latin typeface="Optima"/>
                </a:rPr>
              </a:br>
              <a:r>
                <a:rPr lang="en-US" i="1" dirty="0">
                  <a:latin typeface="Optima"/>
                </a:rPr>
                <a:t>with certainty </a:t>
              </a:r>
              <a:r>
                <a:rPr lang="en-US" dirty="0">
                  <a:latin typeface="Optima"/>
                </a:rPr>
                <a:t>as many problems </a:t>
              </a:r>
              <a:br>
                <a:rPr lang="en-US" dirty="0">
                  <a:latin typeface="Optima"/>
                </a:rPr>
              </a:br>
              <a:r>
                <a:rPr lang="en-US" dirty="0">
                  <a:latin typeface="Optima"/>
                </a:rPr>
                <a:t>as possible.</a:t>
              </a:r>
            </a:p>
          </p:txBody>
        </p:sp>
      </p:grpSp>
      <p:sp>
        <p:nvSpPr>
          <p:cNvPr id="8" name="Up-Down Arrow 7"/>
          <p:cNvSpPr/>
          <p:nvPr/>
        </p:nvSpPr>
        <p:spPr>
          <a:xfrm>
            <a:off x="3886200" y="914400"/>
            <a:ext cx="762000" cy="5029200"/>
          </a:xfrm>
          <a:prstGeom prst="upDownArrow">
            <a:avLst/>
          </a:prstGeom>
          <a:gradFill>
            <a:gsLst>
              <a:gs pos="0">
                <a:srgbClr val="A3C446"/>
              </a:gs>
              <a:gs pos="100000">
                <a:schemeClr val="accent6">
                  <a:lumMod val="7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800600" y="914400"/>
            <a:ext cx="3886200" cy="1143000"/>
            <a:chOff x="3276600" y="4953000"/>
            <a:chExt cx="3886200" cy="1143000"/>
          </a:xfrm>
        </p:grpSpPr>
        <p:sp>
          <p:nvSpPr>
            <p:cNvPr id="10" name="Right Brace 9"/>
            <p:cNvSpPr/>
            <p:nvPr/>
          </p:nvSpPr>
          <p:spPr>
            <a:xfrm>
              <a:off x="3276600" y="4953000"/>
              <a:ext cx="381000" cy="1143000"/>
            </a:xfrm>
            <a:prstGeom prst="rightBrace">
              <a:avLst/>
            </a:prstGeom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57600" y="5115341"/>
              <a:ext cx="3505200" cy="646331"/>
            </a:xfrm>
            <a:prstGeom prst="rect">
              <a:avLst/>
            </a:prstGeom>
            <a:solidFill>
              <a:srgbClr val="E46C0A"/>
            </a:solidFill>
            <a:ln>
              <a:solidFill>
                <a:srgbClr val="99993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ptima"/>
                </a:rPr>
                <a:t>Less “formal”:  Techniques may </a:t>
              </a:r>
            </a:p>
            <a:p>
              <a:r>
                <a:rPr lang="en-US" dirty="0">
                  <a:latin typeface="Optima"/>
                </a:rPr>
                <a:t>miss problems in programs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81600" y="2438400"/>
            <a:ext cx="3505200" cy="25545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EFCC37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Optima"/>
                <a:cs typeface="Optima"/>
              </a:rPr>
              <a:t>This isn’t a tradeoff… all of </a:t>
            </a:r>
            <a:br>
              <a:rPr lang="en-US" dirty="0">
                <a:latin typeface="Optima"/>
                <a:cs typeface="Optima"/>
              </a:rPr>
            </a:br>
            <a:r>
              <a:rPr lang="en-US" dirty="0">
                <a:latin typeface="Optima"/>
                <a:cs typeface="Optima"/>
              </a:rPr>
              <a:t>these methods should be used.</a:t>
            </a:r>
          </a:p>
          <a:p>
            <a:endParaRPr lang="en-US" dirty="0">
              <a:latin typeface="Optima"/>
              <a:cs typeface="Optima"/>
            </a:endParaRPr>
          </a:p>
          <a:p>
            <a:r>
              <a:rPr lang="en-US" dirty="0">
                <a:latin typeface="Optima"/>
                <a:cs typeface="Optima"/>
              </a:rPr>
              <a:t>Even the most “formal” can still</a:t>
            </a:r>
            <a:br>
              <a:rPr lang="en-US" dirty="0">
                <a:latin typeface="Optima"/>
                <a:cs typeface="Optima"/>
              </a:rPr>
            </a:br>
            <a:r>
              <a:rPr lang="en-US" dirty="0">
                <a:latin typeface="Optima"/>
                <a:cs typeface="Optima"/>
              </a:rPr>
              <a:t>have holes:</a:t>
            </a:r>
          </a:p>
          <a:p>
            <a:pPr>
              <a:buFont typeface="Arial"/>
              <a:buChar char="•"/>
            </a:pPr>
            <a:r>
              <a:rPr lang="en-US" sz="1400" dirty="0">
                <a:latin typeface="Optima"/>
                <a:cs typeface="Optima"/>
              </a:rPr>
              <a:t>  Did you prove the right thing?</a:t>
            </a:r>
          </a:p>
          <a:p>
            <a:pPr>
              <a:buFont typeface="Arial"/>
              <a:buChar char="•"/>
            </a:pPr>
            <a:r>
              <a:rPr lang="en-US" sz="1400" dirty="0">
                <a:latin typeface="Optima"/>
                <a:cs typeface="Optima"/>
              </a:rPr>
              <a:t>  Do your assumptions match reality?</a:t>
            </a:r>
          </a:p>
          <a:p>
            <a:pPr>
              <a:buFont typeface="Arial"/>
              <a:buChar char="•"/>
            </a:pPr>
            <a:r>
              <a:rPr lang="en-US" sz="1400" dirty="0">
                <a:latin typeface="Optima"/>
                <a:cs typeface="Optima"/>
              </a:rPr>
              <a:t>  Knuth. “Beware of bugs in the above </a:t>
            </a:r>
          </a:p>
          <a:p>
            <a:r>
              <a:rPr lang="en-US" sz="1400" dirty="0">
                <a:latin typeface="Optima"/>
                <a:cs typeface="Optima"/>
              </a:rPr>
              <a:t>   code; I have only proved it correct, not   </a:t>
            </a:r>
          </a:p>
          <a:p>
            <a:r>
              <a:rPr lang="en-US" sz="1400" dirty="0">
                <a:latin typeface="Optima"/>
                <a:cs typeface="Optima"/>
              </a:rPr>
              <a:t>   tried it.”</a:t>
            </a:r>
          </a:p>
        </p:txBody>
      </p:sp>
    </p:spTree>
    <p:extLst>
      <p:ext uri="{BB962C8B-B14F-4D97-AF65-F5344CB8AC3E}">
        <p14:creationId xmlns:p14="http://schemas.microsoft.com/office/powerpoint/2010/main" val="333828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7C6003-133A-4F45-879F-C7330A4E9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6" y="874870"/>
            <a:ext cx="7145518" cy="53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39C6-6DDA-C944-AF5A-2DB4DAAE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Software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FB7E-3A46-D547-8AFB-F79EBBAEE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 software using mathematical logic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Specify what it means for the program to be "correct"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Prove that the program satisfies its specification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57BB1-EA4F-F143-86FF-CF3C3C454D7A}"/>
              </a:ext>
            </a:extLst>
          </p:cNvPr>
          <p:cNvSpPr/>
          <p:nvPr/>
        </p:nvSpPr>
        <p:spPr>
          <a:xfrm>
            <a:off x="1989056" y="1962970"/>
            <a:ext cx="2488676" cy="68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square(x):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(x * 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67A40D-3DD8-4C4A-A3DF-EFF736096663}"/>
              </a:ext>
            </a:extLst>
          </p:cNvPr>
          <p:cNvSpPr/>
          <p:nvPr/>
        </p:nvSpPr>
        <p:spPr>
          <a:xfrm>
            <a:off x="5008579" y="1962970"/>
            <a:ext cx="2010059" cy="68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E19B1-B9BC-6840-A063-8629B516061C}"/>
              </a:ext>
            </a:extLst>
          </p:cNvPr>
          <p:cNvSpPr/>
          <p:nvPr/>
        </p:nvSpPr>
        <p:spPr>
          <a:xfrm>
            <a:off x="3208059" y="3976689"/>
            <a:ext cx="2611973" cy="68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 x.  0 ≤ </a:t>
            </a:r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36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39C6-6DDA-C944-AF5A-2DB4DAAE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Software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FB7E-3A46-D547-8AFB-F79EBBAEE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 software using mathematical logic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Specify what it means for the program to be "correct"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Prove that the program satisfies its specification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57BB1-EA4F-F143-86FF-CF3C3C454D7A}"/>
              </a:ext>
            </a:extLst>
          </p:cNvPr>
          <p:cNvSpPr/>
          <p:nvPr/>
        </p:nvSpPr>
        <p:spPr>
          <a:xfrm>
            <a:off x="1989056" y="1962970"/>
            <a:ext cx="2488676" cy="68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square(x):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(x * 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67A40D-3DD8-4C4A-A3DF-EFF736096663}"/>
              </a:ext>
            </a:extLst>
          </p:cNvPr>
          <p:cNvSpPr/>
          <p:nvPr/>
        </p:nvSpPr>
        <p:spPr>
          <a:xfrm>
            <a:off x="5008579" y="1962970"/>
            <a:ext cx="2231207" cy="68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E19B1-B9BC-6840-A063-8629B516061C}"/>
              </a:ext>
            </a:extLst>
          </p:cNvPr>
          <p:cNvSpPr/>
          <p:nvPr/>
        </p:nvSpPr>
        <p:spPr>
          <a:xfrm>
            <a:off x="3208059" y="3976689"/>
            <a:ext cx="2539346" cy="68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 x.  0 ≤ </a:t>
            </a:r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A83A2-5D80-4541-A5B0-F64B4CF00492}"/>
              </a:ext>
            </a:extLst>
          </p:cNvPr>
          <p:cNvSpPr txBox="1"/>
          <p:nvPr/>
        </p:nvSpPr>
        <p:spPr>
          <a:xfrm>
            <a:off x="1545996" y="1866296"/>
            <a:ext cx="6268824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Model is not the same as the program</a:t>
            </a:r>
          </a:p>
          <a:p>
            <a:r>
              <a:rPr lang="en-US" sz="2400" dirty="0"/>
              <a:t>Program too complex to model in mathematics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048B4-F51F-1749-A23F-942D81BE32D5}"/>
              </a:ext>
            </a:extLst>
          </p:cNvPr>
          <p:cNvSpPr txBox="1"/>
          <p:nvPr/>
        </p:nvSpPr>
        <p:spPr>
          <a:xfrm>
            <a:off x="1545996" y="3956413"/>
            <a:ext cx="6268824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Specification is too simple – doesn't say anything</a:t>
            </a:r>
          </a:p>
          <a:p>
            <a:r>
              <a:rPr lang="en-US" sz="2400" dirty="0"/>
              <a:t>Specification is too complex – can't understand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28F2A-A8F2-9C4E-BF24-A13C1398BF92}"/>
              </a:ext>
            </a:extLst>
          </p:cNvPr>
          <p:cNvSpPr txBox="1"/>
          <p:nvPr/>
        </p:nvSpPr>
        <p:spPr>
          <a:xfrm>
            <a:off x="1545996" y="5761464"/>
            <a:ext cx="6268824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 we know that the proof is correct?</a:t>
            </a:r>
          </a:p>
          <a:p>
            <a:r>
              <a:rPr lang="en-US" sz="2400" dirty="0"/>
              <a:t>It could be a lot of work to do these proofs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329E1-A789-284B-A0E2-6637E7085D1C}"/>
              </a:ext>
            </a:extLst>
          </p:cNvPr>
          <p:cNvSpPr txBox="1"/>
          <p:nvPr/>
        </p:nvSpPr>
        <p:spPr>
          <a:xfrm>
            <a:off x="4680408" y="910065"/>
            <a:ext cx="436461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What could possibly go wrong?</a:t>
            </a:r>
          </a:p>
        </p:txBody>
      </p:sp>
    </p:spTree>
    <p:extLst>
      <p:ext uri="{BB962C8B-B14F-4D97-AF65-F5344CB8AC3E}">
        <p14:creationId xmlns:p14="http://schemas.microsoft.com/office/powerpoint/2010/main" val="2112058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3940</TotalTime>
  <Words>1230</Words>
  <Application>Microsoft Macintosh PowerPoint</Application>
  <PresentationFormat>On-screen Show (4:3)</PresentationFormat>
  <Paragraphs>288</Paragraphs>
  <Slides>31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等线</vt:lpstr>
      <vt:lpstr>Arial</vt:lpstr>
      <vt:lpstr>Calibri</vt:lpstr>
      <vt:lpstr>Calibri Light</vt:lpstr>
      <vt:lpstr>Consolas</vt:lpstr>
      <vt:lpstr>Lucida Sans Unicode</vt:lpstr>
      <vt:lpstr>Optima</vt:lpstr>
      <vt:lpstr>StarSymbol</vt:lpstr>
      <vt:lpstr>Times New Roman</vt:lpstr>
      <vt:lpstr>Office Theme</vt:lpstr>
      <vt:lpstr>Formal Logic and Software Verification using Interactive Theorem Provers</vt:lpstr>
      <vt:lpstr>Software is amazing</vt:lpstr>
      <vt:lpstr>Software is amazingly buggy</vt:lpstr>
      <vt:lpstr>Is that bad?</vt:lpstr>
      <vt:lpstr>What can we do about it?</vt:lpstr>
      <vt:lpstr>Approaches to Software Reliability</vt:lpstr>
      <vt:lpstr>PowerPoint Presentation</vt:lpstr>
      <vt:lpstr>Formal Software Verification</vt:lpstr>
      <vt:lpstr>Formal Software Verification</vt:lpstr>
      <vt:lpstr>A program without a specification cannot be incorrect, it can only be surprising.”</vt:lpstr>
      <vt:lpstr>What is a specification and where does it come from?</vt:lpstr>
      <vt:lpstr>Coq: a tool for specification and verification</vt:lpstr>
      <vt:lpstr>Specifications and proofs are software artifacts</vt:lpstr>
      <vt:lpstr>PowerPoint Presentation</vt:lpstr>
      <vt:lpstr>Does it work for real software?</vt:lpstr>
      <vt:lpstr>COMPCERT</vt:lpstr>
      <vt:lpstr>Does it work?</vt:lpstr>
      <vt:lpstr>Regehr’s Group Concludes</vt:lpstr>
      <vt:lpstr>Many other success stories</vt:lpstr>
      <vt:lpstr>How do we make software verification common practice?</vt:lpstr>
      <vt:lpstr>PowerPoint Presentation</vt:lpstr>
      <vt:lpstr>Deep Specifications are RICH, FORMAL, 2-SIDED, and LIVE</vt:lpstr>
      <vt:lpstr>The whole is more than the sum of its parts</vt:lpstr>
      <vt:lpstr>The whole is more than the sum of its parts</vt:lpstr>
      <vt:lpstr>PowerPoint Presentation</vt:lpstr>
      <vt:lpstr>Want to try it out?</vt:lpstr>
      <vt:lpstr>Try it yourself</vt:lpstr>
      <vt:lpstr>Coq’s Full System</vt:lpstr>
      <vt:lpstr>Subset Used today</vt:lpstr>
      <vt:lpstr>Software Foundations</vt:lpstr>
      <vt:lpstr>Join us!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2018-04-16T19:24:41Z</dcterms:created>
  <dcterms:modified xsi:type="dcterms:W3CDTF">2018-04-20T10:38:58Z</dcterms:modified>
</cp:coreProperties>
</file>